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313" r:id="rId7"/>
    <p:sldId id="311" r:id="rId8"/>
    <p:sldId id="292" r:id="rId9"/>
    <p:sldId id="310" r:id="rId10"/>
    <p:sldId id="305" r:id="rId11"/>
    <p:sldId id="315" r:id="rId12"/>
    <p:sldId id="295" r:id="rId13"/>
    <p:sldId id="293" r:id="rId14"/>
    <p:sldId id="301" r:id="rId15"/>
    <p:sldId id="261" r:id="rId16"/>
    <p:sldId id="29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iZ+o/r6u2A8+H0g+D8pZ+7+ry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D9F"/>
    <a:srgbClr val="C2CCD0"/>
    <a:srgbClr val="303B3F"/>
    <a:srgbClr val="A3B2B8"/>
    <a:srgbClr val="1694B2"/>
    <a:srgbClr val="849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52E07-9C0C-426B-ABF9-E9E546FA4E60}" v="279" dt="2021-11-06T14:23:5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82254" autoAdjust="0"/>
  </p:normalViewPr>
  <p:slideViewPr>
    <p:cSldViewPr snapToGrid="0">
      <p:cViewPr varScale="1">
        <p:scale>
          <a:sx n="92" d="100"/>
          <a:sy n="92" d="100"/>
        </p:scale>
        <p:origin x="158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pt-PT" sz="2400" b="0" u="none" dirty="0">
                <a:solidFill>
                  <a:srgbClr val="FF0000"/>
                </a:solidFill>
                <a:effectLst/>
              </a:rPr>
              <a:t>Bom dia a todos, o meu nome é francisco dias e irei apresentar o tema da minha tese: </a:t>
            </a:r>
            <a:r>
              <a:rPr lang="en-US" sz="2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pt-PT" sz="2400" b="0" u="none" dirty="0">
              <a:solidFill>
                <a:srgbClr val="FF0000"/>
              </a:solidFill>
              <a:effectLst/>
            </a:endParaRPr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b="0" u="none" dirty="0">
              <a:solidFill>
                <a:srgbClr val="FF0000"/>
              </a:solidFill>
              <a:effectLst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visa contribuir para se atingir os níveis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veichles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acordo com a SAE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Aumentar ou atingir mais brevemente os níveis de condução autónoma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Carro é auxiliado pelo sensor Lidar.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Ajudar no problema de processamento de dados do Lidar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o comportamento deste sensor tem grande relevância para se atingir os níveis de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 os sistemas que processam os dados do lidar, baixando a sua complexidade, diminuindo a exigência de recursos computacionais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3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Area</a:t>
            </a:r>
            <a:r>
              <a:rPr lang="pt-PT" dirty="0"/>
              <a:t> Relevante, interesse</a:t>
            </a:r>
            <a:endParaRPr dirty="0"/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3F6D-8031-40C0-A2FB-D186F4C20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Um pouco de contextualização….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Lidar, mede distancias para os objetos através de pulsos de luz, laser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Consegue apontar para varias zonas do ambiente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 luz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um sensor que mede a luz recebida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voo, calculo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dissertação insere-se no tema da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o foco no sensor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É um sensor fulcral na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95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muitos dados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output de um sensor pode atingir débitos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/s, isto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pq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futuro é ter sensores com mais resolução, proporcionando melhor qualidade de imagem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analogia, uma fotografia, mais pixéis mais resolução, mais qualidade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da quantidade de dados.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Quanto mais qualidade eu quiser, mais pontos, mais resolução preciso de ter para poder obter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Quantos mais pontos eu tenho, mais dados tenho que processar, mais poder computacional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Ferramenta genérica, hibrida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Dá suporte a algoritmos em SW e HW(acelerados em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fpga</a:t>
            </a:r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)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ALFA pretende ajudar nos desafios existentes para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automotive</a:t>
            </a:r>
            <a:endParaRPr lang="pt-PT" sz="1200" b="0" dirty="0">
              <a:solidFill>
                <a:srgbClr val="1694B2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0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suporte ao ALFA capacidades de compressão de dados em transito provenientes do sensor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 em SW e em HW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2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1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2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5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7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1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6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6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2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1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3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7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46133" y="553783"/>
            <a:ext cx="6245867" cy="254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4B2"/>
              </a:buClr>
              <a:buSzPts val="4000"/>
              <a:buFont typeface="Nunito"/>
              <a:buNone/>
            </a:pPr>
            <a:r>
              <a:rPr lang="en-US" sz="4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en-US" sz="4400" b="1" dirty="0"/>
          </a:p>
        </p:txBody>
      </p:sp>
      <p:sp>
        <p:nvSpPr>
          <p:cNvPr id="90" name="Google Shape;90;p1"/>
          <p:cNvSpPr txBox="1"/>
          <p:nvPr/>
        </p:nvSpPr>
        <p:spPr>
          <a:xfrm rot="-584536">
            <a:off x="475663" y="3382287"/>
            <a:ext cx="5943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ESRG</a:t>
            </a:r>
            <a:r>
              <a:rPr lang="en-US" sz="36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v3</a:t>
            </a:r>
            <a:endParaRPr sz="36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981388" y="3261346"/>
            <a:ext cx="6245867" cy="10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Francisco Dias</a:t>
            </a:r>
          </a:p>
          <a:p>
            <a:pPr algn="ctr">
              <a:buClr>
                <a:srgbClr val="303B3F"/>
              </a:buClr>
              <a:buSzPts val="1800"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Advisor:</a:t>
            </a:r>
            <a:r>
              <a:rPr lang="en-US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 Prof. João Monteiro</a:t>
            </a:r>
            <a:endParaRPr lang="en-US" sz="1800" b="1" dirty="0">
              <a:solidFill>
                <a:srgbClr val="303B3F"/>
              </a:solidFill>
              <a:latin typeface="Nunito"/>
              <a:ea typeface="Nunito"/>
              <a:cs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Co-Advisor: Prof. Tiago Gomes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66B"/>
              </a:buClr>
              <a:buSzPts val="2000"/>
              <a:buFont typeface="Nunito"/>
              <a:buNone/>
            </a:pPr>
            <a:endParaRPr sz="2000" b="0" i="1" u="none" strike="noStrike" cap="none" dirty="0">
              <a:solidFill>
                <a:srgbClr val="303B3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endParaRPr lang="en-US"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r>
              <a:rPr lang="en-US" sz="2800" b="1" i="0" u="none" strike="noStrike" cap="none" dirty="0">
                <a:solidFill>
                  <a:srgbClr val="303B3F"/>
                </a:solidFill>
                <a:latin typeface="Nunito" pitchFamily="2" charset="0"/>
                <a:ea typeface="Nunito"/>
                <a:cs typeface="Nunito"/>
                <a:sym typeface="Nunito"/>
              </a:rPr>
              <a:t>Universidade do Minho</a:t>
            </a:r>
            <a:endParaRPr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" name="Picture 2" descr="http://minho.com.br/src/uploads/2017/11/11082_744670288942563_7706005234372126147_n.jpg">
            <a:extLst>
              <a:ext uri="{FF2B5EF4-FFF2-40B4-BE49-F238E27FC236}">
                <a16:creationId xmlns:a16="http://schemas.microsoft.com/office/drawing/2014/main" id="{C525285F-45A1-435F-B6F3-9A1F0CD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1694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3" y="6215009"/>
            <a:ext cx="620855" cy="6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54881B-01E7-4B14-B866-F8088A9D0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9" y="6083994"/>
            <a:ext cx="1429766" cy="1000836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0B0840E-161A-4901-B01B-A9B5CEEC7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49" y="6131235"/>
            <a:ext cx="2752051" cy="794216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EF34DBA4-69A2-43CA-911F-63BC3088E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12" y="6215009"/>
            <a:ext cx="626668" cy="626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2;p6">
            <a:extLst>
              <a:ext uri="{FF2B5EF4-FFF2-40B4-BE49-F238E27FC236}">
                <a16:creationId xmlns:a16="http://schemas.microsoft.com/office/drawing/2014/main" id="{294D3845-7789-4538-BE3A-9F8F34651963}"/>
              </a:ext>
            </a:extLst>
          </p:cNvPr>
          <p:cNvSpPr/>
          <p:nvPr/>
        </p:nvSpPr>
        <p:spPr>
          <a:xfrm>
            <a:off x="-2" y="4535410"/>
            <a:ext cx="12192000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303B3F"/>
              </a:buClr>
              <a:buSzPts val="3900"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Relevance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sym typeface="Nunito"/>
              </a:rPr>
              <a:t>Technical &amp; Scientific </a:t>
            </a:r>
            <a:endParaRPr lang="en-US"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8907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-2" y="1467289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31F054-8C85-4B37-8042-7F2C715D7A5B}"/>
              </a:ext>
            </a:extLst>
          </p:cNvPr>
          <p:cNvSpPr txBox="1"/>
          <p:nvPr/>
        </p:nvSpPr>
        <p:spPr>
          <a:xfrm>
            <a:off x="-2" y="1580225"/>
            <a:ext cx="121920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4B2"/>
                </a:solidFill>
                <a:latin typeface="Nunito"/>
              </a:rPr>
              <a:t>Autonomous driving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is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new trend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in the automotive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Greater Road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Reduced Congestion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Environmental Gains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694B2"/>
                </a:solidFill>
                <a:latin typeface="Nunito"/>
              </a:rPr>
              <a:t>Contribute to help achieve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levels of vehicle autonomy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 according to Society of Automotive Engineers (SAE)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Improving the behavior of this sensor has great relevance for achieving the levels of autonomous driving</a:t>
            </a:r>
            <a:endParaRPr lang="en-US" sz="1600" dirty="0">
              <a:solidFill>
                <a:srgbClr val="1694B2"/>
              </a:solidFill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Support the systems that process LiDAR data, lowering their complexity and reducing computational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Increase or reach the levels of autonomous driving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1875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8766929" y="5029199"/>
            <a:ext cx="3425072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78A24734-BC83-4E90-8EBB-75B1FDB759C3}"/>
              </a:ext>
            </a:extLst>
          </p:cNvPr>
          <p:cNvSpPr/>
          <p:nvPr/>
        </p:nvSpPr>
        <p:spPr>
          <a:xfrm>
            <a:off x="0" y="1490614"/>
            <a:ext cx="12192000" cy="3439059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6" descr="The Future of the Automotive Industry | Predictions for 2021">
            <a:extLst>
              <a:ext uri="{FF2B5EF4-FFF2-40B4-BE49-F238E27FC236}">
                <a16:creationId xmlns:a16="http://schemas.microsoft.com/office/drawing/2014/main" id="{25FE2A2C-959C-4311-8CCA-657A0440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874"/>
          <a:stretch/>
        </p:blipFill>
        <p:spPr bwMode="auto">
          <a:xfrm>
            <a:off x="2" y="1490614"/>
            <a:ext cx="12191997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 dirty="0">
              <a:highlight>
                <a:srgbClr val="FFFF00"/>
              </a:highlight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E453257-7890-4E36-BBE9-35218A15B82D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A464B154-C085-4974-8F7F-A01E55F22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702BBBF5-EDF0-493A-9B78-54EE5832C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53E73-4A97-436E-A429-8F2806CC59AA}"/>
              </a:ext>
            </a:extLst>
          </p:cNvPr>
          <p:cNvSpPr txBox="1"/>
          <p:nvPr/>
        </p:nvSpPr>
        <p:spPr>
          <a:xfrm>
            <a:off x="4857158" y="1640482"/>
            <a:ext cx="2477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Automotive Field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LiDAR Technology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Hardware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Embedded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</p:txBody>
      </p:sp>
      <p:sp>
        <p:nvSpPr>
          <p:cNvPr id="29" name="Google Shape;152;p6">
            <a:extLst>
              <a:ext uri="{FF2B5EF4-FFF2-40B4-BE49-F238E27FC236}">
                <a16:creationId xmlns:a16="http://schemas.microsoft.com/office/drawing/2014/main" id="{E7118400-3DB3-4A0C-8AED-719B815F2ABB}"/>
              </a:ext>
            </a:extLst>
          </p:cNvPr>
          <p:cNvSpPr/>
          <p:nvPr/>
        </p:nvSpPr>
        <p:spPr>
          <a:xfrm>
            <a:off x="0" y="4563691"/>
            <a:ext cx="12191998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7149320-78FA-42F7-8590-956F8EDC4A34}"/>
              </a:ext>
            </a:extLst>
          </p:cNvPr>
          <p:cNvSpPr/>
          <p:nvPr/>
        </p:nvSpPr>
        <p:spPr>
          <a:xfrm>
            <a:off x="0" y="2390662"/>
            <a:ext cx="12192000" cy="2219045"/>
          </a:xfrm>
          <a:prstGeom prst="rect">
            <a:avLst/>
          </a:prstGeom>
          <a:solidFill>
            <a:srgbClr val="8498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2390662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B3F"/>
                </a:solidFill>
                <a:latin typeface="Nunito" panose="00000500000000000000" pitchFamily="2" charset="0"/>
              </a:rPr>
              <a:t>THANK</a:t>
            </a:r>
            <a:r>
              <a:rPr lang="en-US" dirty="0">
                <a:solidFill>
                  <a:srgbClr val="1694B2"/>
                </a:solidFill>
                <a:latin typeface="Nunito" panose="00000500000000000000" pitchFamily="2" charset="0"/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3200287"/>
            <a:ext cx="12192000" cy="54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8498A0"/>
                </a:solidFill>
                <a:latin typeface="Nunito" panose="00000500000000000000" pitchFamily="2" charset="0"/>
              </a:rPr>
              <a:t>ANY 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4190887"/>
            <a:ext cx="12192000" cy="41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8498A0"/>
                </a:solidFill>
                <a:latin typeface="Nunito" panose="00000500000000000000" pitchFamily="2" charset="0"/>
              </a:rPr>
              <a:t>| Francisco Dias a85023 | a85023@alunos.uminho.pt </a:t>
            </a:r>
            <a:r>
              <a:rPr lang="en-US" sz="1800" dirty="0">
                <a:solidFill>
                  <a:srgbClr val="8498A0"/>
                </a:solidFill>
                <a:latin typeface="Nunito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6968971" y="5029199"/>
            <a:ext cx="5223029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Contextualization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 err="1">
                <a:solidFill>
                  <a:srgbClr val="8498A0"/>
                </a:solidFill>
                <a:latin typeface="Nunito"/>
              </a:rPr>
              <a:t>LiDAR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Point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Cloud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Data Compression, FPGA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 err="1">
                <a:solidFill>
                  <a:srgbClr val="303B3F"/>
                </a:solidFill>
                <a:latin typeface="Nunito"/>
                <a:sym typeface="Nunito"/>
              </a:rPr>
              <a:t>LiDAR</a:t>
            </a:r>
            <a:endParaRPr lang="pt-PT" sz="4000" b="1" dirty="0" err="1">
              <a:solidFill>
                <a:srgbClr val="303B3F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-2" y="1467290"/>
            <a:ext cx="12192000" cy="3039448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61507" y="1467289"/>
            <a:ext cx="3785191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61506" y="1467289"/>
            <a:ext cx="3785191" cy="474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None/>
            </a:pPr>
            <a:endParaRPr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B92CC4-486F-4B52-9FE2-B16D8038EC77}"/>
              </a:ext>
            </a:extLst>
          </p:cNvPr>
          <p:cNvSpPr txBox="1"/>
          <p:nvPr/>
        </p:nvSpPr>
        <p:spPr>
          <a:xfrm>
            <a:off x="4193550" y="1740054"/>
            <a:ext cx="795159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Key sensor in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Light Detection and Ranging (LiDAR) sensors can be used to measure the distance to an object </a:t>
            </a:r>
            <a:r>
              <a:rPr lang="en-US" dirty="0">
                <a:latin typeface="Nunito" pitchFamily="2" charset="0"/>
              </a:rPr>
              <a:t>by calculating the round-trip time of a laser pulse traveled to the target and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The sensor output is </a:t>
            </a:r>
            <a:r>
              <a:rPr lang="en-US" b="1" dirty="0">
                <a:latin typeface="Nunito" pitchFamily="2" charset="0"/>
              </a:rPr>
              <a:t>a point-cloud </a:t>
            </a:r>
            <a:r>
              <a:rPr lang="en-US" dirty="0">
                <a:latin typeface="Nunito" pitchFamily="2" charset="0"/>
              </a:rPr>
              <a:t>which consists of a 3D representation of the real environment.</a:t>
            </a:r>
          </a:p>
        </p:txBody>
      </p:sp>
      <p:pic>
        <p:nvPicPr>
          <p:cNvPr id="2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378C6998-678C-4CD4-B1DD-4C4798FD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179" y="1952472"/>
            <a:ext cx="3771757" cy="37717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44E1A1-3EB5-47C5-B5DF-7B5B7059D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679" y="3624102"/>
            <a:ext cx="959401" cy="945798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072EA2E4-54BD-4976-BE1B-19BFA21966A4}"/>
              </a:ext>
            </a:extLst>
          </p:cNvPr>
          <p:cNvSpPr txBox="1"/>
          <p:nvPr/>
        </p:nvSpPr>
        <p:spPr>
          <a:xfrm>
            <a:off x="4315668" y="4618523"/>
            <a:ext cx="7586560" cy="204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Autonomous vehicles: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Detection of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obstacles, pedestrians and road surface</a:t>
            </a:r>
            <a:endParaRPr lang="en-US" sz="1600" dirty="0">
              <a:latin typeface="Nunito" pitchFamily="2" charset="0"/>
              <a:sym typeface="Nunito"/>
            </a:endParaRP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Robotics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Topography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Geoscience</a:t>
            </a:r>
            <a:endParaRPr lang="en-US" sz="1600" dirty="0">
              <a:latin typeface="Nunito" pitchFamily="2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495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143166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151" y="1431664"/>
            <a:ext cx="4122194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Point-Cloud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Data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Compression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27B0F6-5582-4807-97F2-DFF7164505AC}"/>
              </a:ext>
            </a:extLst>
          </p:cNvPr>
          <p:cNvSpPr txBox="1"/>
          <p:nvPr/>
        </p:nvSpPr>
        <p:spPr>
          <a:xfrm>
            <a:off x="4196407" y="1580225"/>
            <a:ext cx="799559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Main challenge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: Point-clouds with high resolution have a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high amount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Real-time point-cloud data output from LiDAR can achieve a throughput of Gbit/s.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For example, </a:t>
            </a:r>
            <a:r>
              <a:rPr lang="en-US" sz="1600" dirty="0" err="1">
                <a:latin typeface="Nunito" pitchFamily="2" charset="0"/>
              </a:rPr>
              <a:t>Velodyne</a:t>
            </a:r>
            <a:r>
              <a:rPr lang="en-US" sz="1600" dirty="0">
                <a:latin typeface="Nunito" pitchFamily="2" charset="0"/>
              </a:rPr>
              <a:t> Alpha Puck sensor can output 9,600,000 points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Nunito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56DB-D6E9-440D-B551-BF2AC13B442A}"/>
              </a:ext>
            </a:extLst>
          </p:cNvPr>
          <p:cNvSpPr txBox="1"/>
          <p:nvPr/>
        </p:nvSpPr>
        <p:spPr>
          <a:xfrm>
            <a:off x="6224474" y="3420675"/>
            <a:ext cx="39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Nunito"/>
              </a:rPr>
              <a:t>COMPRESSION</a:t>
            </a:r>
            <a:endParaRPr lang="en-US" sz="2000" b="1" dirty="0">
              <a:latin typeface="Nunito"/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ADCC5A9C-785D-461F-AFFE-678C65D0105D}"/>
              </a:ext>
            </a:extLst>
          </p:cNvPr>
          <p:cNvSpPr/>
          <p:nvPr/>
        </p:nvSpPr>
        <p:spPr>
          <a:xfrm>
            <a:off x="8039875" y="2887054"/>
            <a:ext cx="351693" cy="493582"/>
          </a:xfrm>
          <a:prstGeom prst="downArrow">
            <a:avLst/>
          </a:prstGeom>
          <a:solidFill>
            <a:srgbClr val="8498A0"/>
          </a:solidFill>
          <a:ln>
            <a:solidFill>
              <a:srgbClr val="169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Uma imagem com cenário, caminho, rua, noite&#10;&#10;Descrição gerada automaticamente">
            <a:extLst>
              <a:ext uri="{FF2B5EF4-FFF2-40B4-BE49-F238E27FC236}">
                <a16:creationId xmlns:a16="http://schemas.microsoft.com/office/drawing/2014/main" id="{CB03D722-FC6D-4E39-A797-D165A56B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3" y="1435212"/>
            <a:ext cx="4139276" cy="2388525"/>
          </a:xfrm>
          <a:prstGeom prst="rect">
            <a:avLst/>
          </a:prstGeom>
        </p:spPr>
      </p:pic>
      <p:pic>
        <p:nvPicPr>
          <p:cNvPr id="4" name="Marcador de Posição de Conteúdo 6" descr="Uma imagem com texto, cenário, caminho, laser&#10;&#10;Descrição gerada automaticamente">
            <a:extLst>
              <a:ext uri="{FF2B5EF4-FFF2-40B4-BE49-F238E27FC236}">
                <a16:creationId xmlns:a16="http://schemas.microsoft.com/office/drawing/2014/main" id="{B5426217-FA74-4FDC-88E1-2B4F5B1B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" y="3830118"/>
            <a:ext cx="4131622" cy="2324565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D0D0D4C1-B0E1-4F51-8C1B-8027DC0325AB}"/>
              </a:ext>
            </a:extLst>
          </p:cNvPr>
          <p:cNvSpPr txBox="1"/>
          <p:nvPr/>
        </p:nvSpPr>
        <p:spPr>
          <a:xfrm>
            <a:off x="4301775" y="4816321"/>
            <a:ext cx="7789609" cy="1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Some solutions try to mitigate this problem during data acquisition, while others focus on 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</a:rPr>
              <a:t>compressing data after being captured and transferred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to a computing unit.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E8F7D-1803-4230-9AA2-72576D1990A2}"/>
              </a:ext>
            </a:extLst>
          </p:cNvPr>
          <p:cNvSpPr txBox="1"/>
          <p:nvPr/>
        </p:nvSpPr>
        <p:spPr>
          <a:xfrm>
            <a:off x="4196407" y="3898782"/>
            <a:ext cx="7989432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ts val="1300"/>
            </a:pPr>
            <a:r>
              <a:rPr lang="en-US" sz="1600" dirty="0">
                <a:latin typeface="Nunito" pitchFamily="2" charset="0"/>
              </a:rPr>
              <a:t>Performing compression tasks </a:t>
            </a:r>
            <a:r>
              <a:rPr lang="en-US" sz="1600" b="1" dirty="0">
                <a:latin typeface="Nunito" pitchFamily="2" charset="0"/>
              </a:rPr>
              <a:t>may</a:t>
            </a:r>
            <a:r>
              <a:rPr lang="en-US" sz="1600" dirty="0">
                <a:latin typeface="Nunito" pitchFamily="2" charset="0"/>
              </a:rPr>
              <a:t> </a:t>
            </a:r>
            <a:r>
              <a:rPr lang="en-US" sz="1600" b="1" dirty="0">
                <a:latin typeface="Nunito" pitchFamily="2" charset="0"/>
              </a:rPr>
              <a:t>add significant processing overhead </a:t>
            </a:r>
            <a:r>
              <a:rPr lang="en-US" sz="1600" dirty="0">
                <a:latin typeface="Nunito" pitchFamily="2" charset="0"/>
              </a:rPr>
              <a:t>penalizing real-time applications that rely on the sensor’s output</a:t>
            </a:r>
            <a:r>
              <a:rPr lang="en-US" sz="1800" dirty="0">
                <a:latin typeface="Nunito" pitchFamily="2" charset="0"/>
              </a:rPr>
              <a:t>.</a:t>
            </a:r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endParaRPr lang="en-US" sz="1800" dirty="0">
              <a:solidFill>
                <a:srgbClr val="303B3F"/>
              </a:solidFill>
              <a:latin typeface="Nunito" pitchFamily="2" charset="0"/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F15A6-9249-4E0A-880B-5B77C378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1739"/>
            <a:ext cx="0" cy="328279"/>
          </a:xfrm>
          <a:prstGeom prst="rect">
            <a:avLst/>
          </a:prstGeom>
          <a:solidFill>
            <a:srgbClr val="1A1D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8088" tIns="0" rIns="12696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29A8BB-486D-4C96-BF6F-76EE5CAE2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0"/>
          </a:xfrm>
          <a:prstGeom prst="rect">
            <a:avLst/>
          </a:prstGeom>
          <a:solidFill>
            <a:srgbClr val="1A1D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100" b="0" i="0" u="none" strike="noStrike" cap="none" normalizeH="0" baseline="0">
                <a:ln>
                  <a:noFill/>
                </a:ln>
                <a:solidFill>
                  <a:srgbClr val="D1D2D3"/>
                </a:solidFill>
                <a:effectLst/>
                <a:latin typeface="Slack-Lato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10401300" y="5029199"/>
            <a:ext cx="1790700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ALFA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Framework for Automotive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0675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B3720-37C4-4A7E-87D7-11FB04A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30"/>
          <a:stretch/>
        </p:blipFill>
        <p:spPr>
          <a:xfrm>
            <a:off x="5333504" y="1491856"/>
            <a:ext cx="5991721" cy="4886655"/>
          </a:xfrm>
          <a:prstGeom prst="rect">
            <a:avLst/>
          </a:prstGeom>
        </p:spPr>
      </p:pic>
      <p:sp>
        <p:nvSpPr>
          <p:cNvPr id="153" name="Google Shape;153;p6"/>
          <p:cNvSpPr/>
          <p:nvPr/>
        </p:nvSpPr>
        <p:spPr>
          <a:xfrm>
            <a:off x="361507" y="1467289"/>
            <a:ext cx="4515293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5;p6">
            <a:extLst>
              <a:ext uri="{FF2B5EF4-FFF2-40B4-BE49-F238E27FC236}">
                <a16:creationId xmlns:a16="http://schemas.microsoft.com/office/drawing/2014/main" id="{14818BFF-D616-41BF-94F4-F4E5D23B1A23}"/>
              </a:ext>
            </a:extLst>
          </p:cNvPr>
          <p:cNvSpPr txBox="1"/>
          <p:nvPr/>
        </p:nvSpPr>
        <p:spPr>
          <a:xfrm>
            <a:off x="361506" y="2447925"/>
            <a:ext cx="4515293" cy="3761489"/>
          </a:xfrm>
          <a:prstGeom prst="rect">
            <a:avLst/>
          </a:prstGeom>
          <a:solidFill>
            <a:srgbClr val="A3B2B8"/>
          </a:solidFill>
          <a:ln>
            <a:solidFill>
              <a:srgbClr val="C2CCD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Generic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and</a:t>
            </a:r>
            <a:r>
              <a:rPr lang="pt-PT" sz="1800" b="0" i="0" u="none" strike="noStrike" baseline="0" dirty="0">
                <a:latin typeface="Nunito" pitchFamily="2" charset="0"/>
              </a:rPr>
              <a:t> multi-sensor interface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Several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pt-PT" sz="1800" b="0" i="0" u="none" strike="noStrike" baseline="0" dirty="0" err="1">
                <a:latin typeface="Nunito" pitchFamily="2" charset="0"/>
              </a:rPr>
              <a:t>pre-processing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algorithms</a:t>
            </a:r>
            <a:endParaRPr lang="pt-PT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 pitchFamily="2" charset="0"/>
              </a:rPr>
              <a:t>Configurable output for High-level applications</a:t>
            </a:r>
          </a:p>
          <a:p>
            <a:pPr>
              <a:lnSpc>
                <a:spcPct val="100000"/>
              </a:lnSpc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/>
              </a:rPr>
              <a:t>Reconfigurable point-cloud</a:t>
            </a:r>
            <a:r>
              <a:rPr lang="pt-PT" b="0" i="0" u="none" strike="noStrike" baseline="0" dirty="0">
                <a:latin typeface="Nunito"/>
              </a:rPr>
              <a:t> </a:t>
            </a:r>
            <a:r>
              <a:rPr lang="pt-PT" sz="1800" b="0" i="0" u="none" strike="noStrike" baseline="0" dirty="0">
                <a:latin typeface="Nunito"/>
              </a:rPr>
              <a:t>representation architecture</a:t>
            </a:r>
            <a:endParaRPr lang="pt-PT" sz="1800" dirty="0">
              <a:latin typeface="Nunito"/>
            </a:endParaRPr>
          </a:p>
          <a:p>
            <a:pPr algn="ctr">
              <a:lnSpc>
                <a:spcPct val="100000"/>
              </a:lnSpc>
              <a:buClr>
                <a:prstClr val="white"/>
              </a:buClr>
              <a:buSzPts val="1700"/>
              <a:buFont typeface="Nunito"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ALFA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Advanced LiDAR Framework for Automotive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4" name="Google Shape;152;p6">
            <a:extLst>
              <a:ext uri="{FF2B5EF4-FFF2-40B4-BE49-F238E27FC236}">
                <a16:creationId xmlns:a16="http://schemas.microsoft.com/office/drawing/2014/main" id="{7DBCE6C0-BC24-4337-B08E-A51560812F1C}"/>
              </a:ext>
            </a:extLst>
          </p:cNvPr>
          <p:cNvSpPr/>
          <p:nvPr/>
        </p:nvSpPr>
        <p:spPr>
          <a:xfrm>
            <a:off x="361505" y="1467288"/>
            <a:ext cx="4515293" cy="980638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In-house framework designed and developed at the University by Ricardo </a:t>
            </a:r>
            <a:r>
              <a:rPr lang="en-US" b="1" dirty="0" err="1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Roriz</a:t>
            </a:r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and Tiago Gomes at ESRG.</a:t>
            </a:r>
          </a:p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 </a:t>
            </a:r>
            <a:endParaRPr lang="en-US" sz="1800" dirty="0">
              <a:solidFill>
                <a:schemeClr val="lt1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7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10330543" y="5029199"/>
            <a:ext cx="1861458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6825F384-7122-4CEC-AC8A-76CC7EE17895}"/>
              </a:ext>
            </a:extLst>
          </p:cNvPr>
          <p:cNvSpPr/>
          <p:nvPr/>
        </p:nvSpPr>
        <p:spPr>
          <a:xfrm>
            <a:off x="0" y="144052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3C82F1-00FB-4BE0-9DFE-62F908C0D457}"/>
              </a:ext>
            </a:extLst>
          </p:cNvPr>
          <p:cNvSpPr txBox="1"/>
          <p:nvPr/>
        </p:nvSpPr>
        <p:spPr>
          <a:xfrm>
            <a:off x="521845" y="1916280"/>
            <a:ext cx="11157965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The main goal of this dissertation is to develop an FPGA based approach for streaming point cloud data compression.</a:t>
            </a:r>
            <a:endParaRPr lang="en-US" dirty="0">
              <a:latin typeface="Nunito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Software libraries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Hardware acceleration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ALFA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Google Shape;152;p6">
            <a:extLst>
              <a:ext uri="{FF2B5EF4-FFF2-40B4-BE49-F238E27FC236}">
                <a16:creationId xmlns:a16="http://schemas.microsoft.com/office/drawing/2014/main" id="{11C5E209-0A92-47C1-B669-E8DA79D56F35}"/>
              </a:ext>
            </a:extLst>
          </p:cNvPr>
          <p:cNvSpPr/>
          <p:nvPr/>
        </p:nvSpPr>
        <p:spPr>
          <a:xfrm>
            <a:off x="0" y="4509212"/>
            <a:ext cx="12191998" cy="361511"/>
          </a:xfrm>
          <a:prstGeom prst="rect">
            <a:avLst/>
          </a:prstGeom>
          <a:solidFill>
            <a:srgbClr val="989D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7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9016677" y="5029199"/>
            <a:ext cx="3175323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Relevance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58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0CDF3-2EC7-4FCA-9EBE-167DE5C78EC0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a89abf9-f38f-4973-bd86-40e4306b086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394060E-67B6-4E73-ACEF-345629012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9abf9-f38f-4973-bd86-40e4306b0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A6BAE2-AE27-42CE-B7F2-F74C509172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6226</TotalTime>
  <Words>740</Words>
  <Application>Microsoft Office PowerPoint</Application>
  <PresentationFormat>Ecrã Panorâmico</PresentationFormat>
  <Paragraphs>130</Paragraphs>
  <Slides>13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1" baseType="lpstr">
      <vt:lpstr>Symbol</vt:lpstr>
      <vt:lpstr>Calibri Light</vt:lpstr>
      <vt:lpstr>Arial</vt:lpstr>
      <vt:lpstr>Calibri</vt:lpstr>
      <vt:lpstr>Nunito</vt:lpstr>
      <vt:lpstr>Noto Sans Symbols,Sans-Serif</vt:lpstr>
      <vt:lpstr>Slack-Lato</vt:lpstr>
      <vt:lpstr>Tema1</vt:lpstr>
      <vt:lpstr>ALFA-Pc: Streaming Point Cloud Data Compression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Nagoya University Meeting</dc:title>
  <dc:creator>Sandro</dc:creator>
  <cp:lastModifiedBy>Francisco André Oliveira Dias</cp:lastModifiedBy>
  <cp:revision>11</cp:revision>
  <dcterms:created xsi:type="dcterms:W3CDTF">2019-02-04T10:47:33Z</dcterms:created>
  <dcterms:modified xsi:type="dcterms:W3CDTF">2021-11-19T10:08:52Z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